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2084831"/>
            <a:ext cx="1069848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6800" b="1">
                <a:solidFill>
                  <a:srgbClr val="E04E7B"/>
                </a:solidFill>
                <a:latin typeface="微软雅黑"/>
                <a:ea typeface="微软雅黑"/>
                <a:cs typeface="微软雅黑"/>
              </a:rPr>
              <a:t>汉语拼音入门：单韵母 a o 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88920" y="3438144"/>
            <a:ext cx="6583680" cy="868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788920" y="3438144"/>
            <a:ext cx="65836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000" b="1">
                <a:solidFill>
                  <a:srgbClr val="3D8BD6"/>
                </a:solidFill>
                <a:latin typeface="微软雅黑"/>
                <a:ea typeface="微软雅黑"/>
                <a:cs typeface="微软雅黑"/>
              </a:rPr>
              <a:t>单韵母  a  o  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498848"/>
            <a:ext cx="106984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800" b="0">
                <a:solidFill>
                  <a:srgbClr val="E07B39"/>
                </a:solidFill>
                <a:latin typeface="Segoe UI Emoji"/>
                <a:ea typeface="Segoe UI Emoji"/>
                <a:cs typeface="Segoe UI Emoji"/>
              </a:rPr>
              <a:t>🌻</a:t>
            </a:r>
            <a:r>
              <a:rPr sz="2800" b="1">
                <a:solidFill>
                  <a:srgbClr val="E07B39"/>
                </a:solidFill>
                <a:latin typeface="微软雅黑"/>
                <a:ea typeface="微软雅黑"/>
                <a:cs typeface="微软雅黑"/>
              </a:rPr>
              <a:t>  一年级拼音第一课  </a:t>
            </a:r>
            <a:r>
              <a:rPr sz="2800" b="0">
                <a:solidFill>
                  <a:srgbClr val="E07B39"/>
                </a:solidFill>
                <a:latin typeface="Segoe UI Emoji"/>
                <a:ea typeface="Segoe UI Emoji"/>
                <a:cs typeface="Segoe UI Emoji"/>
              </a:rPr>
              <a:t>🌻</a:t>
            </a:r>
          </a:p>
        </p:txBody>
      </p:sp>
      <p:sp>
        <p:nvSpPr>
          <p:cNvPr id="7" name="Oval 6"/>
          <p:cNvSpPr/>
          <p:nvPr/>
        </p:nvSpPr>
        <p:spPr>
          <a:xfrm>
            <a:off x="3672824" y="5230368"/>
            <a:ext cx="1371600" cy="1371600"/>
          </a:xfrm>
          <a:prstGeom prst="ellipse">
            <a:avLst/>
          </a:prstGeom>
          <a:solidFill>
            <a:srgbClr val="45B7D1"/>
          </a:solidFill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5410184" y="5230368"/>
            <a:ext cx="1371600" cy="1371600"/>
          </a:xfrm>
          <a:prstGeom prst="ellipse">
            <a:avLst/>
          </a:prstGeom>
          <a:solidFill>
            <a:srgbClr val="FF9F45"/>
          </a:solidFill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</a:t>
            </a:r>
          </a:p>
        </p:txBody>
      </p:sp>
      <p:sp>
        <p:nvSpPr>
          <p:cNvPr id="9" name="Oval 8"/>
          <p:cNvSpPr/>
          <p:nvPr/>
        </p:nvSpPr>
        <p:spPr>
          <a:xfrm>
            <a:off x="7147544" y="5230368"/>
            <a:ext cx="1371600" cy="1371600"/>
          </a:xfrm>
          <a:prstGeom prst="ellipse">
            <a:avLst/>
          </a:prstGeom>
          <a:solidFill>
            <a:srgbClr val="FF6B9D"/>
          </a:solidFill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</a:t>
            </a:r>
          </a:p>
        </p:txBody>
      </p:sp>
      <p:sp>
        <p:nvSpPr>
          <p:cNvPr id="10" name="Oval 9"/>
          <p:cNvSpPr/>
          <p:nvPr/>
        </p:nvSpPr>
        <p:spPr>
          <a:xfrm>
            <a:off x="11384280" y="6327648"/>
            <a:ext cx="457200" cy="457200"/>
          </a:xfrm>
          <a:prstGeom prst="ellipse">
            <a:avLst/>
          </a:prstGeom>
          <a:solidFill>
            <a:srgbClr val="FF7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66928" y="384048"/>
            <a:ext cx="11064240" cy="1024128"/>
          </a:xfrm>
          <a:prstGeom prst="roundRect">
            <a:avLst>
              <a:gd name="adj" fmla="val 22000"/>
            </a:avLst>
          </a:prstGeom>
          <a:solidFill>
            <a:srgbClr val="3DA9D6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402336"/>
            <a:ext cx="10424160" cy="9875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800" b="0">
                <a:solidFill>
                  <a:srgbClr val="FFFFFF"/>
                </a:solidFill>
                <a:latin typeface="Segoe UI Emoji"/>
                <a:ea typeface="Segoe UI Emoji"/>
                <a:cs typeface="Segoe UI Emoji"/>
              </a:rPr>
              <a:t>🎈</a:t>
            </a:r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 三个单韵母来报到！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1691640"/>
            <a:ext cx="3432048" cy="44348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8100">
            <a:solidFill>
              <a:srgbClr val="45B7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39808" y="1920240"/>
            <a:ext cx="1371600" cy="1371600"/>
          </a:xfrm>
          <a:prstGeom prst="ellipse">
            <a:avLst/>
          </a:prstGeom>
          <a:solidFill>
            <a:srgbClr val="45B7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84" y="3401568"/>
            <a:ext cx="3432048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40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" y="4023360"/>
            <a:ext cx="34320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700" b="1">
                <a:solidFill>
                  <a:srgbClr val="45B7D1"/>
                </a:solidFill>
                <a:latin typeface="微软雅黑"/>
                <a:ea typeface="微软雅黑"/>
                <a:cs typeface="微软雅黑"/>
              </a:rPr>
              <a:t>张大嘴巴 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3904" y="4617720"/>
            <a:ext cx="2883408" cy="1234440"/>
          </a:xfrm>
          <a:prstGeom prst="roundRect">
            <a:avLst>
              <a:gd name="adj" fmla="val 30000"/>
            </a:avLst>
          </a:prstGeom>
          <a:solidFill>
            <a:srgbClr val="45B7D1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3904" y="4645152"/>
            <a:ext cx="2883408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像医生看嗓子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「啊啊啊~」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79960" y="1691640"/>
            <a:ext cx="3432048" cy="44348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8100">
            <a:solidFill>
              <a:srgbClr val="FF9F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410184" y="1920240"/>
            <a:ext cx="1371600" cy="1371600"/>
          </a:xfrm>
          <a:prstGeom prst="ellipse">
            <a:avLst/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79960" y="3401568"/>
            <a:ext cx="3432048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40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79960" y="4023360"/>
            <a:ext cx="34320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700" b="1">
                <a:solidFill>
                  <a:srgbClr val="FF9F45"/>
                </a:solidFill>
                <a:latin typeface="微软雅黑"/>
                <a:ea typeface="微软雅黑"/>
                <a:cs typeface="微软雅黑"/>
              </a:rPr>
              <a:t>圆圆嘴巴 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54280" y="4617720"/>
            <a:ext cx="2883408" cy="1234440"/>
          </a:xfrm>
          <a:prstGeom prst="roundRect">
            <a:avLst>
              <a:gd name="adj" fmla="val 30000"/>
            </a:avLst>
          </a:prstGeom>
          <a:solidFill>
            <a:srgbClr val="FF9F45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54280" y="4645152"/>
            <a:ext cx="2883408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公鸡清早打鸣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「喔喔喔~」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50336" y="1691640"/>
            <a:ext cx="3432048" cy="44348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8100">
            <a:solidFill>
              <a:srgbClr val="FF6B9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180560" y="1920240"/>
            <a:ext cx="1371600" cy="1371600"/>
          </a:xfrm>
          <a:prstGeom prst="ellipse">
            <a:avLst/>
          </a:prstGeom>
          <a:solidFill>
            <a:srgbClr val="FF6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0336" y="3401568"/>
            <a:ext cx="3432048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40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50336" y="4023360"/>
            <a:ext cx="34320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700" b="1">
                <a:solidFill>
                  <a:srgbClr val="FF6B9D"/>
                </a:solidFill>
                <a:latin typeface="微软雅黑"/>
                <a:ea typeface="微软雅黑"/>
                <a:cs typeface="微软雅黑"/>
              </a:rPr>
              <a:t>扁扁嘴巴 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424656" y="4617720"/>
            <a:ext cx="2883408" cy="1234440"/>
          </a:xfrm>
          <a:prstGeom prst="roundRect">
            <a:avLst>
              <a:gd name="adj" fmla="val 30000"/>
            </a:avLst>
          </a:prstGeom>
          <a:solidFill>
            <a:srgbClr val="FF6B9D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24656" y="4645152"/>
            <a:ext cx="2883408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白鹅水里照影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「鹅鹅鹅~」</a:t>
            </a:r>
          </a:p>
        </p:txBody>
      </p:sp>
      <p:sp>
        <p:nvSpPr>
          <p:cNvPr id="23" name="Oval 22"/>
          <p:cNvSpPr/>
          <p:nvPr/>
        </p:nvSpPr>
        <p:spPr>
          <a:xfrm>
            <a:off x="11384280" y="6327648"/>
            <a:ext cx="457200" cy="457200"/>
          </a:xfrm>
          <a:prstGeom prst="ellipse">
            <a:avLst/>
          </a:prstGeom>
          <a:solidFill>
            <a:srgbClr val="3DA9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66928" y="384048"/>
            <a:ext cx="11064240" cy="1024128"/>
          </a:xfrm>
          <a:prstGeom prst="roundRect">
            <a:avLst>
              <a:gd name="adj" fmla="val 22000"/>
            </a:avLst>
          </a:prstGeom>
          <a:solidFill>
            <a:srgbClr val="FF9F45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402336"/>
            <a:ext cx="10424160" cy="9875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800" b="0">
                <a:solidFill>
                  <a:srgbClr val="FFFFFF"/>
                </a:solidFill>
                <a:latin typeface="Segoe UI Emoji"/>
                <a:ea typeface="Segoe UI Emoji"/>
                <a:cs typeface="Segoe UI Emoji"/>
              </a:rPr>
              <a:t>🧩</a:t>
            </a:r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 看图找韵母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444752"/>
            <a:ext cx="104241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8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把图片和它的韵母连起来吧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51560" y="2240280"/>
            <a:ext cx="2423160" cy="658368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FF9F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0432" y="2240280"/>
            <a:ext cx="2194560" cy="658368"/>
          </a:xfrm>
          <a:prstGeom prst="rect">
            <a:avLst/>
          </a:prstGeom>
          <a:noFill/>
        </p:spPr>
        <p:txBody>
          <a:bodyPr wrap="square" anchor="ctr" lIns="0" rIns="0">
            <a:spAutoFit/>
          </a:bodyPr>
          <a:lstStyle/>
          <a:p>
            <a:pPr algn="l"/>
            <a:r>
              <a:rPr sz="24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👩  </a:t>
            </a:r>
            <a:r>
              <a:rPr sz="220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阿姨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611880" y="2569464"/>
            <a:ext cx="4251960" cy="0"/>
          </a:xfrm>
          <a:prstGeom prst="line">
            <a:avLst/>
          </a:prstGeom>
          <a:ln w="22225">
            <a:solidFill>
              <a:srgbClr val="BFCFD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001000" y="2194560"/>
            <a:ext cx="749808" cy="749808"/>
          </a:xfrm>
          <a:prstGeom prst="ellipse">
            <a:avLst/>
          </a:prstGeom>
          <a:solidFill>
            <a:srgbClr val="45B7D1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51560" y="3026664"/>
            <a:ext cx="2423160" cy="658368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FF9F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0432" y="3026664"/>
            <a:ext cx="2194560" cy="658368"/>
          </a:xfrm>
          <a:prstGeom prst="rect">
            <a:avLst/>
          </a:prstGeom>
          <a:noFill/>
        </p:spPr>
        <p:txBody>
          <a:bodyPr wrap="square" anchor="ctr" lIns="0" rIns="0">
            <a:spAutoFit/>
          </a:bodyPr>
          <a:lstStyle/>
          <a:p>
            <a:pPr algn="l"/>
            <a:r>
              <a:rPr sz="24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🐓  </a:t>
            </a:r>
            <a:r>
              <a:rPr sz="220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公鸡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11880" y="3355848"/>
            <a:ext cx="4251960" cy="0"/>
          </a:xfrm>
          <a:prstGeom prst="line">
            <a:avLst/>
          </a:prstGeom>
          <a:ln w="22225">
            <a:solidFill>
              <a:srgbClr val="BFCFD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8001000" y="2980944"/>
            <a:ext cx="749808" cy="749808"/>
          </a:xfrm>
          <a:prstGeom prst="ellipse">
            <a:avLst/>
          </a:prstGeom>
          <a:solidFill>
            <a:srgbClr val="FF9F45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51560" y="3813048"/>
            <a:ext cx="2423160" cy="658368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25400">
            <a:solidFill>
              <a:srgbClr val="FF9F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0432" y="3813048"/>
            <a:ext cx="2194560" cy="658368"/>
          </a:xfrm>
          <a:prstGeom prst="rect">
            <a:avLst/>
          </a:prstGeom>
          <a:noFill/>
        </p:spPr>
        <p:txBody>
          <a:bodyPr wrap="square" anchor="ctr" lIns="0" rIns="0">
            <a:spAutoFit/>
          </a:bodyPr>
          <a:lstStyle/>
          <a:p>
            <a:pPr algn="l"/>
            <a:r>
              <a:rPr sz="24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🦢  </a:t>
            </a:r>
            <a:r>
              <a:rPr sz="220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白鹅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611880" y="4142232"/>
            <a:ext cx="4251960" cy="0"/>
          </a:xfrm>
          <a:prstGeom prst="line">
            <a:avLst/>
          </a:prstGeom>
          <a:ln w="22225">
            <a:solidFill>
              <a:srgbClr val="BFCFD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8001000" y="3767328"/>
            <a:ext cx="749808" cy="749808"/>
          </a:xfrm>
          <a:prstGeom prst="ellipse">
            <a:avLst/>
          </a:prstGeom>
          <a:solidFill>
            <a:srgbClr val="FF6B9D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0" y="2240280"/>
            <a:ext cx="2286000" cy="3749039"/>
          </a:xfrm>
          <a:prstGeom prst="roundRect">
            <a:avLst>
              <a:gd name="adj" fmla="val 16000"/>
            </a:avLst>
          </a:prstGeom>
          <a:solidFill>
            <a:srgbClr val="FFFFFF">
              <a:alpha val="88000"/>
            </a:srgbClr>
          </a:solidFill>
          <a:ln w="31750">
            <a:solidFill>
              <a:srgbClr val="FF9F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0" y="2377440"/>
            <a:ext cx="2286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000" b="1">
                <a:solidFill>
                  <a:srgbClr val="FF9F45"/>
                </a:solidFill>
                <a:latin typeface="微软雅黑"/>
                <a:ea typeface="微软雅黑"/>
                <a:cs typeface="微软雅黑"/>
              </a:rPr>
              <a:t>小提示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2880360"/>
            <a:ext cx="2286000" cy="2651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1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读一读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1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阿姨 </a:t>
            </a:r>
            <a:r>
              <a:rPr sz="2100" b="0">
                <a:solidFill>
                  <a:srgbClr val="606060"/>
                </a:solidFill>
                <a:latin typeface="Segoe UI Emoji"/>
                <a:ea typeface="Segoe UI Emoji"/>
                <a:cs typeface="Segoe UI Emoji"/>
              </a:rPr>
              <a:t>→</a:t>
            </a:r>
            <a:r>
              <a:rPr sz="21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 a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1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公鸡 </a:t>
            </a:r>
            <a:r>
              <a:rPr sz="2100" b="0">
                <a:solidFill>
                  <a:srgbClr val="606060"/>
                </a:solidFill>
                <a:latin typeface="Segoe UI Emoji"/>
                <a:ea typeface="Segoe UI Emoji"/>
                <a:cs typeface="Segoe UI Emoji"/>
              </a:rPr>
              <a:t>→</a:t>
            </a:r>
            <a:r>
              <a:rPr sz="21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 o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1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白鹅 </a:t>
            </a:r>
            <a:r>
              <a:rPr sz="2100" b="0">
                <a:solidFill>
                  <a:srgbClr val="606060"/>
                </a:solidFill>
                <a:latin typeface="Segoe UI Emoji"/>
                <a:ea typeface="Segoe UI Emoji"/>
                <a:cs typeface="Segoe UI Emoji"/>
              </a:rPr>
              <a:t>→</a:t>
            </a:r>
            <a:r>
              <a:rPr sz="21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 e</a:t>
            </a:r>
          </a:p>
        </p:txBody>
      </p:sp>
      <p:sp>
        <p:nvSpPr>
          <p:cNvPr id="21" name="Oval 20"/>
          <p:cNvSpPr/>
          <p:nvPr/>
        </p:nvSpPr>
        <p:spPr>
          <a:xfrm>
            <a:off x="11384280" y="6327648"/>
            <a:ext cx="457200" cy="457200"/>
          </a:xfrm>
          <a:prstGeom prst="ellipse">
            <a:avLst/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66928" y="384048"/>
            <a:ext cx="11064240" cy="1024128"/>
          </a:xfrm>
          <a:prstGeom prst="roundRect">
            <a:avLst>
              <a:gd name="adj" fmla="val 22000"/>
            </a:avLst>
          </a:prstGeom>
          <a:solidFill>
            <a:srgbClr val="E86BA8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402336"/>
            <a:ext cx="10424160" cy="9875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800" b="0">
                <a:solidFill>
                  <a:srgbClr val="FFFFFF"/>
                </a:solidFill>
                <a:latin typeface="Segoe UI Emoji"/>
                <a:ea typeface="Segoe UI Emoji"/>
                <a:cs typeface="Segoe UI Emoji"/>
              </a:rPr>
              <a:t>🎵</a:t>
            </a:r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 四个声调怎么读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37360"/>
            <a:ext cx="7040880" cy="987552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5400">
            <a:solidFill>
              <a:srgbClr val="E86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96112" y="1956815"/>
            <a:ext cx="548640" cy="548640"/>
          </a:xfrm>
          <a:prstGeom prst="ellipse">
            <a:avLst/>
          </a:prstGeom>
          <a:solidFill>
            <a:srgbClr val="E8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1819656"/>
            <a:ext cx="5852160" cy="868680"/>
          </a:xfrm>
          <a:prstGeom prst="rect">
            <a:avLst/>
          </a:prstGeom>
          <a:noFill/>
        </p:spPr>
        <p:txBody>
          <a:bodyPr wrap="square" anchor="ctr" lIns="0" rIns="0">
            <a:spAutoFit/>
          </a:bodyPr>
          <a:lstStyle/>
          <a:p>
            <a:pPr algn="l"/>
            <a:r>
              <a:rPr sz="2500" b="1">
                <a:solidFill>
                  <a:srgbClr val="E86BA8"/>
                </a:solidFill>
                <a:latin typeface="微软雅黑"/>
                <a:ea typeface="微软雅黑"/>
                <a:cs typeface="微软雅黑"/>
              </a:rPr>
              <a:t>第一声 高高平</a:t>
            </a:r>
          </a:p>
          <a:p>
            <a:pPr algn="l"/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ā  ō  ē   又高又平，像走平路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71215"/>
            <a:ext cx="7040880" cy="987552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5400">
            <a:solidFill>
              <a:srgbClr val="E86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96112" y="3090672"/>
            <a:ext cx="548640" cy="548640"/>
          </a:xfrm>
          <a:prstGeom prst="ellipse">
            <a:avLst/>
          </a:prstGeom>
          <a:solidFill>
            <a:srgbClr val="E8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2953511"/>
            <a:ext cx="5852160" cy="868680"/>
          </a:xfrm>
          <a:prstGeom prst="rect">
            <a:avLst/>
          </a:prstGeom>
          <a:noFill/>
        </p:spPr>
        <p:txBody>
          <a:bodyPr wrap="square" anchor="ctr" lIns="0" rIns="0">
            <a:spAutoFit/>
          </a:bodyPr>
          <a:lstStyle/>
          <a:p>
            <a:pPr algn="l"/>
            <a:r>
              <a:rPr sz="2500" b="1">
                <a:solidFill>
                  <a:srgbClr val="E86BA8"/>
                </a:solidFill>
                <a:latin typeface="微软雅黑"/>
                <a:ea typeface="微软雅黑"/>
                <a:cs typeface="微软雅黑"/>
              </a:rPr>
              <a:t>第二声 往上扬</a:t>
            </a:r>
          </a:p>
          <a:p>
            <a:pPr algn="l"/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á  ó  é   像上坡，声音往上抬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05072"/>
            <a:ext cx="7040880" cy="987552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5400">
            <a:solidFill>
              <a:srgbClr val="E86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96112" y="4224528"/>
            <a:ext cx="548640" cy="548640"/>
          </a:xfrm>
          <a:prstGeom prst="ellipse">
            <a:avLst/>
          </a:prstGeom>
          <a:solidFill>
            <a:srgbClr val="E8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4087368"/>
            <a:ext cx="5852160" cy="868680"/>
          </a:xfrm>
          <a:prstGeom prst="rect">
            <a:avLst/>
          </a:prstGeom>
          <a:noFill/>
        </p:spPr>
        <p:txBody>
          <a:bodyPr wrap="square" anchor="ctr" lIns="0" rIns="0">
            <a:spAutoFit/>
          </a:bodyPr>
          <a:lstStyle/>
          <a:p>
            <a:pPr algn="l"/>
            <a:r>
              <a:rPr sz="2500" b="1">
                <a:solidFill>
                  <a:srgbClr val="E86BA8"/>
                </a:solidFill>
                <a:latin typeface="微软雅黑"/>
                <a:ea typeface="微软雅黑"/>
                <a:cs typeface="微软雅黑"/>
              </a:rPr>
              <a:t>第三声 拐个弯</a:t>
            </a:r>
          </a:p>
          <a:p>
            <a:pPr algn="l"/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ǎ  ǒ  ě   先降后升，像小船摇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38927"/>
            <a:ext cx="7040880" cy="987552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5400">
            <a:solidFill>
              <a:srgbClr val="E86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96112" y="5358383"/>
            <a:ext cx="548640" cy="548640"/>
          </a:xfrm>
          <a:prstGeom prst="ellipse">
            <a:avLst/>
          </a:prstGeom>
          <a:solidFill>
            <a:srgbClr val="E8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5221223"/>
            <a:ext cx="5852160" cy="868680"/>
          </a:xfrm>
          <a:prstGeom prst="rect">
            <a:avLst/>
          </a:prstGeom>
          <a:noFill/>
        </p:spPr>
        <p:txBody>
          <a:bodyPr wrap="square" anchor="ctr" lIns="0" rIns="0">
            <a:spAutoFit/>
          </a:bodyPr>
          <a:lstStyle/>
          <a:p>
            <a:pPr algn="l"/>
            <a:r>
              <a:rPr sz="2500" b="1">
                <a:solidFill>
                  <a:srgbClr val="E86BA8"/>
                </a:solidFill>
                <a:latin typeface="微软雅黑"/>
                <a:ea typeface="微软雅黑"/>
                <a:cs typeface="微软雅黑"/>
              </a:rPr>
              <a:t>第四声 往下降</a:t>
            </a:r>
          </a:p>
          <a:p>
            <a:pPr algn="l"/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à  ò  è   像下坡，又快又短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1737360"/>
            <a:ext cx="3246120" cy="4480560"/>
          </a:xfrm>
          <a:prstGeom prst="roundRect">
            <a:avLst>
              <a:gd name="adj" fmla="val 16000"/>
            </a:avLst>
          </a:prstGeom>
          <a:solidFill>
            <a:srgbClr val="FFFFFF">
              <a:alpha val="90000"/>
            </a:srgbClr>
          </a:solidFill>
          <a:ln w="38100">
            <a:solidFill>
              <a:srgbClr val="E86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83879" y="1847088"/>
            <a:ext cx="324612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300" b="0">
                <a:solidFill>
                  <a:srgbClr val="E86BA8"/>
                </a:solidFill>
                <a:latin typeface="Segoe UI Emoji"/>
                <a:ea typeface="Segoe UI Emoji"/>
                <a:cs typeface="Segoe UI Emoji"/>
              </a:rPr>
              <a:t>🎵</a:t>
            </a:r>
            <a:r>
              <a:rPr sz="2300" b="1">
                <a:solidFill>
                  <a:srgbClr val="E86BA8"/>
                </a:solidFill>
                <a:latin typeface="微软雅黑"/>
                <a:ea typeface="微软雅黑"/>
                <a:cs typeface="微软雅黑"/>
              </a:rPr>
              <a:t>  声调口诀</a:t>
            </a:r>
          </a:p>
        </p:txBody>
      </p:sp>
      <p:sp>
        <p:nvSpPr>
          <p:cNvPr id="19" name="5-Point Star 18"/>
          <p:cNvSpPr/>
          <p:nvPr/>
        </p:nvSpPr>
        <p:spPr>
          <a:xfrm>
            <a:off x="9532620" y="2487168"/>
            <a:ext cx="548640" cy="548640"/>
          </a:xfrm>
          <a:prstGeom prst="star5">
            <a:avLst/>
          </a:prstGeom>
          <a:solidFill>
            <a:srgbClr val="FDECC8"/>
          </a:solidFill>
          <a:ln w="22225">
            <a:solidFill>
              <a:srgbClr val="F5B0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532620" y="3145536"/>
            <a:ext cx="548640" cy="548640"/>
          </a:xfrm>
          <a:prstGeom prst="star5">
            <a:avLst/>
          </a:prstGeom>
          <a:solidFill>
            <a:srgbClr val="FDECC8"/>
          </a:solidFill>
          <a:ln w="22225">
            <a:solidFill>
              <a:srgbClr val="F5B0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9532620" y="3803904"/>
            <a:ext cx="548640" cy="548640"/>
          </a:xfrm>
          <a:prstGeom prst="star5">
            <a:avLst/>
          </a:prstGeom>
          <a:solidFill>
            <a:srgbClr val="FDECC8"/>
          </a:solidFill>
          <a:ln w="22225">
            <a:solidFill>
              <a:srgbClr val="F5B0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9532620" y="4462272"/>
            <a:ext cx="548640" cy="548640"/>
          </a:xfrm>
          <a:prstGeom prst="star5">
            <a:avLst/>
          </a:prstGeom>
          <a:solidFill>
            <a:srgbClr val="FDECC8"/>
          </a:solidFill>
          <a:ln w="22225">
            <a:solidFill>
              <a:srgbClr val="F5B0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83879" y="5742432"/>
            <a:ext cx="324612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7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一声平、二声扬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7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三声拐弯、四声降</a:t>
            </a:r>
          </a:p>
        </p:txBody>
      </p:sp>
      <p:sp>
        <p:nvSpPr>
          <p:cNvPr id="24" name="Oval 23"/>
          <p:cNvSpPr/>
          <p:nvPr/>
        </p:nvSpPr>
        <p:spPr>
          <a:xfrm>
            <a:off x="11384280" y="6327648"/>
            <a:ext cx="457200" cy="457200"/>
          </a:xfrm>
          <a:prstGeom prst="ellipse">
            <a:avLst/>
          </a:prstGeom>
          <a:solidFill>
            <a:srgbClr val="E8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66928" y="384048"/>
            <a:ext cx="11064240" cy="1024128"/>
          </a:xfrm>
          <a:prstGeom prst="roundRect">
            <a:avLst>
              <a:gd name="adj" fmla="val 22000"/>
            </a:avLst>
          </a:prstGeom>
          <a:solidFill>
            <a:srgbClr val="3DC9A8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402336"/>
            <a:ext cx="10424160" cy="9875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800" b="0">
                <a:solidFill>
                  <a:srgbClr val="FFFFFF"/>
                </a:solidFill>
                <a:latin typeface="Segoe UI Emoji"/>
                <a:ea typeface="Segoe UI Emoji"/>
                <a:cs typeface="Segoe UI Emoji"/>
              </a:rPr>
              <a:t>✏️</a:t>
            </a:r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 在四线格里怎么写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783080"/>
            <a:ext cx="10424160" cy="10058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DC9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83080"/>
            <a:ext cx="7772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000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1</a:t>
            </a:r>
            <a:r>
              <a:rPr sz="30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️⃣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1783080"/>
            <a:ext cx="9235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30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a 写两笔：先写左半圆，再写竖右弯，占中格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971800"/>
            <a:ext cx="10424160" cy="10058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DC9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971800"/>
            <a:ext cx="7772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000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2</a:t>
            </a:r>
            <a:r>
              <a:rPr sz="30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️⃣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971800"/>
            <a:ext cx="9235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30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o 写一笔：从左上起笔，一笔画圆，占中格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" y="4160520"/>
            <a:ext cx="10424160" cy="10058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DC9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4160520"/>
            <a:ext cx="7772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000" b="0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sz="30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️⃣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4519" y="4160520"/>
            <a:ext cx="9235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30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e 写一笔：从里面起笔，先横后折，占中格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651760" y="5440680"/>
            <a:ext cx="6858000" cy="868680"/>
          </a:xfrm>
          <a:prstGeom prst="roundRect">
            <a:avLst>
              <a:gd name="adj" fmla="val 45000"/>
            </a:avLst>
          </a:prstGeom>
          <a:solidFill>
            <a:srgbClr val="3DC9A8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651760" y="5440680"/>
            <a:ext cx="6858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三个韵母都住中格，别写到上层下层去哦！</a:t>
            </a:r>
          </a:p>
        </p:txBody>
      </p:sp>
      <p:sp>
        <p:nvSpPr>
          <p:cNvPr id="16" name="Oval 15"/>
          <p:cNvSpPr/>
          <p:nvPr/>
        </p:nvSpPr>
        <p:spPr>
          <a:xfrm>
            <a:off x="11384280" y="6327648"/>
            <a:ext cx="457200" cy="457200"/>
          </a:xfrm>
          <a:prstGeom prst="ellipse">
            <a:avLst/>
          </a:prstGeom>
          <a:solidFill>
            <a:srgbClr val="3DC9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66928" y="384048"/>
            <a:ext cx="11064240" cy="1024128"/>
          </a:xfrm>
          <a:prstGeom prst="roundRect">
            <a:avLst>
              <a:gd name="adj" fmla="val 22000"/>
            </a:avLst>
          </a:prstGeom>
          <a:solidFill>
            <a:srgbClr val="9B6BE8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402336"/>
            <a:ext cx="10424160" cy="9875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800" b="0">
                <a:solidFill>
                  <a:srgbClr val="FFFFFF"/>
                </a:solidFill>
                <a:latin typeface="Segoe UI Emoji"/>
                <a:ea typeface="Segoe UI Emoji"/>
                <a:cs typeface="Segoe UI Emoji"/>
              </a:rPr>
              <a:t>💡</a:t>
            </a:r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 最容易写错的三处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783080"/>
            <a:ext cx="10424160" cy="10058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9B6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83080"/>
            <a:ext cx="7772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0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1783080"/>
            <a:ext cx="9235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30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a 的竖右弯没出小尾巴，写成了 n 的样子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971800"/>
            <a:ext cx="10424160" cy="10058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9B6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971800"/>
            <a:ext cx="7772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0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⚠️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971800"/>
            <a:ext cx="9235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30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o 的圆没封口，写成了 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" y="4160520"/>
            <a:ext cx="10424160" cy="10058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9B6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4160520"/>
            <a:ext cx="7772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0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⚠️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4519" y="4160520"/>
            <a:ext cx="9235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300" b="1">
                <a:solidFill>
                  <a:srgbClr val="333333"/>
                </a:solidFill>
                <a:latin typeface="微软雅黑"/>
                <a:ea typeface="微软雅黑"/>
                <a:cs typeface="微软雅黑"/>
              </a:rPr>
              <a:t>e 的横太平，中间没鼓起来，写成了 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651760" y="5440680"/>
            <a:ext cx="6858000" cy="868680"/>
          </a:xfrm>
          <a:prstGeom prst="roundRect">
            <a:avLst>
              <a:gd name="adj" fmla="val 45000"/>
            </a:avLst>
          </a:prstGeom>
          <a:solidFill>
            <a:srgbClr val="9B6BE8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651760" y="5440680"/>
            <a:ext cx="6858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写完举手，让老师看看你的四线格</a:t>
            </a:r>
          </a:p>
        </p:txBody>
      </p:sp>
      <p:sp>
        <p:nvSpPr>
          <p:cNvPr id="16" name="Oval 15"/>
          <p:cNvSpPr/>
          <p:nvPr/>
        </p:nvSpPr>
        <p:spPr>
          <a:xfrm>
            <a:off x="11384280" y="6327648"/>
            <a:ext cx="457200" cy="457200"/>
          </a:xfrm>
          <a:prstGeom prst="ellipse">
            <a:avLst/>
          </a:prstGeom>
          <a:solidFill>
            <a:srgbClr val="9B6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66928" y="384048"/>
            <a:ext cx="11064240" cy="1024128"/>
          </a:xfrm>
          <a:prstGeom prst="roundRect">
            <a:avLst>
              <a:gd name="adj" fmla="val 22000"/>
            </a:avLst>
          </a:prstGeom>
          <a:solidFill>
            <a:srgbClr val="2EB8C8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402336"/>
            <a:ext cx="10424160" cy="9875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3800" b="0">
                <a:solidFill>
                  <a:srgbClr val="FFFFFF"/>
                </a:solidFill>
                <a:latin typeface="Segoe UI Emoji"/>
                <a:ea typeface="Segoe UI Emoji"/>
                <a:cs typeface="Segoe UI Emoji"/>
              </a:rPr>
              <a:t>🏠</a:t>
            </a:r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  课后小任务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444752"/>
            <a:ext cx="104241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8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回家和爸爸妈妈一起练 </a:t>
            </a:r>
            <a:r>
              <a:rPr sz="1800" b="0">
                <a:solidFill>
                  <a:srgbClr val="606060"/>
                </a:solidFill>
                <a:latin typeface="Segoe UI Emoji"/>
                <a:ea typeface="Segoe UI Emoji"/>
                <a:cs typeface="Segoe UI Emoji"/>
              </a:rPr>
              <a:t>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2331720"/>
            <a:ext cx="3291840" cy="3246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B8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514600"/>
            <a:ext cx="32918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52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🗣️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383280"/>
            <a:ext cx="3291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600" b="1">
                <a:solidFill>
                  <a:srgbClr val="2EB8C8"/>
                </a:solidFill>
                <a:latin typeface="微软雅黑"/>
                <a:ea typeface="微软雅黑"/>
                <a:cs typeface="微软雅黑"/>
              </a:rPr>
              <a:t>读一读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977639"/>
            <a:ext cx="283464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a o e 各读三遍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带上四个声调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2331720"/>
            <a:ext cx="3291840" cy="3246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B8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0560" y="2514600"/>
            <a:ext cx="32918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52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3383280"/>
            <a:ext cx="3291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600" b="1">
                <a:solidFill>
                  <a:srgbClr val="2EB8C8"/>
                </a:solidFill>
                <a:latin typeface="微软雅黑"/>
                <a:ea typeface="微软雅黑"/>
                <a:cs typeface="微软雅黑"/>
              </a:rPr>
              <a:t>写一写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3977639"/>
            <a:ext cx="283464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每个韵母写两行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注意占中格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2331720"/>
            <a:ext cx="3291840" cy="3246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B8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92440" y="2514600"/>
            <a:ext cx="329184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5200" b="0">
                <a:solidFill>
                  <a:srgbClr val="333333"/>
                </a:solidFill>
                <a:latin typeface="Segoe UI Emoji"/>
                <a:ea typeface="Segoe UI Emoji"/>
                <a:cs typeface="Segoe UI Emoji"/>
              </a:rPr>
              <a:t>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2440" y="3383280"/>
            <a:ext cx="3291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600" b="1">
                <a:solidFill>
                  <a:srgbClr val="2EB8C8"/>
                </a:solidFill>
                <a:latin typeface="微软雅黑"/>
                <a:ea typeface="微软雅黑"/>
                <a:cs typeface="微软雅黑"/>
              </a:rPr>
              <a:t>找一找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3977639"/>
            <a:ext cx="283464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家里找找带 a o e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900" b="0">
                <a:solidFill>
                  <a:srgbClr val="606060"/>
                </a:solidFill>
                <a:latin typeface="微软雅黑"/>
                <a:ea typeface="微软雅黑"/>
                <a:cs typeface="微软雅黑"/>
              </a:rPr>
              <a:t>的东西说给爸妈听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03120" y="5806440"/>
            <a:ext cx="7955279" cy="749808"/>
          </a:xfrm>
          <a:prstGeom prst="roundRect">
            <a:avLst>
              <a:gd name="adj" fmla="val 45000"/>
            </a:avLst>
          </a:prstGeom>
          <a:solidFill>
            <a:srgbClr val="2EB8C8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103120" y="5806440"/>
            <a:ext cx="7955279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明天见啦，拼音小能手！</a:t>
            </a:r>
            <a:r>
              <a:rPr sz="2800" b="0">
                <a:solidFill>
                  <a:srgbClr val="FFFFFF"/>
                </a:solidFill>
                <a:latin typeface="Segoe UI Emoji"/>
                <a:ea typeface="Segoe UI Emoji"/>
                <a:cs typeface="Segoe UI Emoji"/>
              </a:rPr>
              <a:t>👋</a:t>
            </a:r>
          </a:p>
        </p:txBody>
      </p:sp>
      <p:sp>
        <p:nvSpPr>
          <p:cNvPr id="20" name="Oval 19"/>
          <p:cNvSpPr/>
          <p:nvPr/>
        </p:nvSpPr>
        <p:spPr>
          <a:xfrm>
            <a:off x="11384280" y="6327648"/>
            <a:ext cx="457200" cy="457200"/>
          </a:xfrm>
          <a:prstGeom prst="ellipse">
            <a:avLst/>
          </a:prstGeom>
          <a:solidFill>
            <a:srgbClr val="2EB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